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316" r:id="rId2"/>
    <p:sldId id="31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03" autoAdjust="0"/>
    <p:restoredTop sz="96433" autoAdjust="0"/>
  </p:normalViewPr>
  <p:slideViewPr>
    <p:cSldViewPr>
      <p:cViewPr varScale="1">
        <p:scale>
          <a:sx n="109" d="100"/>
          <a:sy n="109" d="100"/>
        </p:scale>
        <p:origin x="106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379DE-A664-4CA1-90B4-43258B1F10A5}" type="datetimeFigureOut">
              <a:rPr lang="ru-RU" smtClean="0"/>
              <a:t>31.12.2023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6ACE7-9E48-40C2-9817-3B8D3A87E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751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6ACE7-9E48-40C2-9817-3B8D3A87E86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119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6ACE7-9E48-40C2-9817-3B8D3A87E86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800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54D1-31D5-41F4-A3CB-EED2C0FBFAA6}" type="datetimeFigureOut">
              <a:rPr lang="ru-RU" smtClean="0"/>
              <a:t>31.12.2023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897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54D1-31D5-41F4-A3CB-EED2C0FBFAA6}" type="datetimeFigureOut">
              <a:rPr lang="ru-RU" smtClean="0"/>
              <a:t>31.12.2023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276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54D1-31D5-41F4-A3CB-EED2C0FBFAA6}" type="datetimeFigureOut">
              <a:rPr lang="ru-RU" smtClean="0"/>
              <a:t>31.12.2023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5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54D1-31D5-41F4-A3CB-EED2C0FBFAA6}" type="datetimeFigureOut">
              <a:rPr lang="ru-RU" smtClean="0"/>
              <a:t>31.12.2023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949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54D1-31D5-41F4-A3CB-EED2C0FBFAA6}" type="datetimeFigureOut">
              <a:rPr lang="ru-RU" smtClean="0"/>
              <a:t>31.12.2023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631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54D1-31D5-41F4-A3CB-EED2C0FBFAA6}" type="datetimeFigureOut">
              <a:rPr lang="ru-RU" smtClean="0"/>
              <a:t>31.12.2023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634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54D1-31D5-41F4-A3CB-EED2C0FBFAA6}" type="datetimeFigureOut">
              <a:rPr lang="ru-RU" smtClean="0"/>
              <a:t>31.12.2023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764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54D1-31D5-41F4-A3CB-EED2C0FBFAA6}" type="datetimeFigureOut">
              <a:rPr lang="ru-RU" smtClean="0"/>
              <a:t>31.12.2023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671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54D1-31D5-41F4-A3CB-EED2C0FBFAA6}" type="datetimeFigureOut">
              <a:rPr lang="ru-RU" smtClean="0"/>
              <a:t>31.12.2023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697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54D1-31D5-41F4-A3CB-EED2C0FBFAA6}" type="datetimeFigureOut">
              <a:rPr lang="ru-RU" smtClean="0"/>
              <a:t>31.12.2023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346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54D1-31D5-41F4-A3CB-EED2C0FBFAA6}" type="datetimeFigureOut">
              <a:rPr lang="ru-RU" smtClean="0"/>
              <a:t>31.12.2023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752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D54D1-31D5-41F4-A3CB-EED2C0FBFAA6}" type="datetimeFigureOut">
              <a:rPr lang="ru-RU" smtClean="0"/>
              <a:t>31.12.2023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272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2989"/>
            <a:ext cx="12192000" cy="6135011"/>
          </a:xfrm>
          <a:prstGeom prst="rect">
            <a:avLst/>
          </a:prstGeom>
        </p:spPr>
      </p:pic>
      <p:sp>
        <p:nvSpPr>
          <p:cNvPr id="7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АНОМАЛЬНО ХОЛОДНОЙ ПОГОДЕ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01.01.2024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2" name="Группа 111"/>
          <p:cNvGrpSpPr/>
          <p:nvPr/>
        </p:nvGrpSpPr>
        <p:grpSpPr>
          <a:xfrm>
            <a:off x="9601758" y="710787"/>
            <a:ext cx="2974026" cy="3726325"/>
            <a:chOff x="7765301" y="4457439"/>
            <a:chExt cx="2974026" cy="3743622"/>
          </a:xfrm>
        </p:grpSpPr>
        <p:grpSp>
          <p:nvGrpSpPr>
            <p:cNvPr id="113" name="Группа 112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115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116" name="Группа 115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121" name="Группа 120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134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5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975547" y="5671087"/>
                    <a:ext cx="1841370" cy="23652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6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16116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13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40" name="TextBox 10"/>
                  <p:cNvSpPr txBox="1"/>
                  <p:nvPr/>
                </p:nvSpPr>
                <p:spPr>
                  <a:xfrm>
                    <a:off x="6785475" y="6585394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err="1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Южый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1" name="Полилиния 140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42" name="Прямоугольник 141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14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81232" y="6558997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управленческий округ (МО)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4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5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</p:grpSp>
            <p:sp>
              <p:nvSpPr>
                <p:cNvPr id="122" name="Скругленный прямоугольник 121"/>
                <p:cNvSpPr/>
                <p:nvPr/>
              </p:nvSpPr>
              <p:spPr>
                <a:xfrm>
                  <a:off x="9463075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123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9519757" y="5966534"/>
                  <a:ext cx="2465414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124" name="Прямоугольник 123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125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45708" y="5648363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117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118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119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0" name="Text Box 97"/>
              <p:cNvSpPr txBox="1">
                <a:spLocks noChangeArrowheads="1"/>
              </p:cNvSpPr>
              <p:nvPr/>
            </p:nvSpPr>
            <p:spPr bwMode="auto">
              <a:xfrm>
                <a:off x="7360885" y="5636800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114" name="Рисунок 1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</p:grpSp>
      <p:sp>
        <p:nvSpPr>
          <p:cNvPr id="85" name="Text Box 97"/>
          <p:cNvSpPr txBox="1">
            <a:spLocks noChangeArrowheads="1"/>
          </p:cNvSpPr>
          <p:nvPr/>
        </p:nvSpPr>
        <p:spPr bwMode="auto">
          <a:xfrm>
            <a:off x="9736092" y="1064290"/>
            <a:ext cx="2439250" cy="28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температура воздуха, градусы (С)</a:t>
            </a:r>
            <a:endParaRPr lang="ru-RU" altLang="ru-RU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0" name="Rectangle 152"/>
          <p:cNvSpPr>
            <a:spLocks noChangeArrowheads="1"/>
          </p:cNvSpPr>
          <p:nvPr/>
        </p:nvSpPr>
        <p:spPr bwMode="auto">
          <a:xfrm>
            <a:off x="10454066" y="6309320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  <a:endParaRPr lang="ru-RU" altLang="ru-RU" sz="7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31.12.2023</a:t>
            </a:r>
            <a:endParaRPr lang="ru-RU" altLang="ru-RU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Чудиновская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Н.В.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346-1279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3528" y="955968"/>
            <a:ext cx="2347865" cy="153959"/>
          </a:xfrm>
          <a:prstGeom prst="rect">
            <a:avLst/>
          </a:prstGeom>
        </p:spPr>
      </p:pic>
      <p:grpSp>
        <p:nvGrpSpPr>
          <p:cNvPr id="158" name="Группа 157"/>
          <p:cNvGrpSpPr/>
          <p:nvPr/>
        </p:nvGrpSpPr>
        <p:grpSpPr>
          <a:xfrm>
            <a:off x="551384" y="1015521"/>
            <a:ext cx="1790226" cy="768540"/>
            <a:chOff x="-1140157" y="7474624"/>
            <a:chExt cx="1790226" cy="768540"/>
          </a:xfrm>
        </p:grpSpPr>
        <p:sp>
          <p:nvSpPr>
            <p:cNvPr id="159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0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Северный УО</a:t>
              </a:r>
            </a:p>
          </p:txBody>
        </p:sp>
        <p:sp>
          <p:nvSpPr>
            <p:cNvPr id="160" name="Прямоугольник 159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700" b="1" kern="0" dirty="0" smtClean="0">
                  <a:latin typeface="Times New Roman" pitchFamily="18" charset="0"/>
                  <a:cs typeface="Times New Roman" pitchFamily="18" charset="0"/>
                </a:rPr>
                <a:t>6905,86/1875</a:t>
              </a:r>
              <a:endParaRPr lang="ru-RU" sz="700" b="1" kern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1" name="Прямоугольник 160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kern="0" dirty="0" smtClean="0">
                  <a:latin typeface="Times New Roman" pitchFamily="18" charset="0"/>
                  <a:cs typeface="Times New Roman" pitchFamily="18" charset="0"/>
                </a:rPr>
                <a:t>53022/451696</a:t>
              </a:r>
              <a:endParaRPr lang="ru-RU" sz="800" b="1" kern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2" name="Скругленный прямоугольник 161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163" name="TextBox 23"/>
            <p:cNvSpPr txBox="1"/>
            <p:nvPr/>
          </p:nvSpPr>
          <p:spPr>
            <a:xfrm>
              <a:off x="-713780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" name="TextBox 23"/>
            <p:cNvSpPr txBox="1"/>
            <p:nvPr/>
          </p:nvSpPr>
          <p:spPr>
            <a:xfrm>
              <a:off x="-324718" y="7984210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17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5" name="Группа 164"/>
          <p:cNvGrpSpPr/>
          <p:nvPr/>
        </p:nvGrpSpPr>
        <p:grpSpPr>
          <a:xfrm>
            <a:off x="551384" y="1954864"/>
            <a:ext cx="1790226" cy="768540"/>
            <a:chOff x="-1140157" y="7474624"/>
            <a:chExt cx="1790226" cy="768540"/>
          </a:xfrm>
        </p:grpSpPr>
        <p:sp>
          <p:nvSpPr>
            <p:cNvPr id="166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0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Горнозаводской УО</a:t>
              </a:r>
            </a:p>
          </p:txBody>
        </p:sp>
        <p:sp>
          <p:nvSpPr>
            <p:cNvPr id="167" name="Прямоугольник 166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700" b="1" kern="0" dirty="0" smtClean="0">
                  <a:latin typeface="Times New Roman" pitchFamily="18" charset="0"/>
                  <a:cs typeface="Times New Roman" pitchFamily="18" charset="0"/>
                </a:rPr>
                <a:t>6497,46/1913</a:t>
              </a:r>
              <a:endParaRPr lang="ru-RU" sz="700" b="1" kern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8" name="Прямоугольник 167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kern="0" dirty="0" smtClean="0">
                  <a:latin typeface="Times New Roman" pitchFamily="18" charset="0"/>
                  <a:cs typeface="Times New Roman" pitchFamily="18" charset="0"/>
                </a:rPr>
                <a:t>61779/310212</a:t>
              </a:r>
              <a:endParaRPr lang="ru-RU" sz="800" b="1" kern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9" name="Скругленный прямоугольник 168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185" name="TextBox 23"/>
            <p:cNvSpPr txBox="1"/>
            <p:nvPr/>
          </p:nvSpPr>
          <p:spPr>
            <a:xfrm>
              <a:off x="-713780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6" name="TextBox 23"/>
            <p:cNvSpPr txBox="1"/>
            <p:nvPr/>
          </p:nvSpPr>
          <p:spPr>
            <a:xfrm>
              <a:off x="-324718" y="7984210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17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7" name="Группа 186"/>
          <p:cNvGrpSpPr/>
          <p:nvPr/>
        </p:nvGrpSpPr>
        <p:grpSpPr>
          <a:xfrm>
            <a:off x="551384" y="2894207"/>
            <a:ext cx="1790226" cy="768540"/>
            <a:chOff x="-1140157" y="7474624"/>
            <a:chExt cx="1790226" cy="768540"/>
          </a:xfrm>
        </p:grpSpPr>
        <p:sp>
          <p:nvSpPr>
            <p:cNvPr id="188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0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Восточный УО</a:t>
              </a:r>
            </a:p>
          </p:txBody>
        </p:sp>
        <p:sp>
          <p:nvSpPr>
            <p:cNvPr id="189" name="Прямоугольник 188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700" b="1" kern="0" dirty="0" smtClean="0">
                  <a:latin typeface="Times New Roman" pitchFamily="18" charset="0"/>
                  <a:cs typeface="Times New Roman" pitchFamily="18" charset="0"/>
                </a:rPr>
                <a:t>23059,9/9694</a:t>
              </a:r>
              <a:endParaRPr lang="ru-RU" sz="700" b="1" kern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0" name="Прямоугольник 189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kern="0" dirty="0" smtClean="0">
                  <a:latin typeface="Times New Roman" pitchFamily="18" charset="0"/>
                  <a:cs typeface="Times New Roman" pitchFamily="18" charset="0"/>
                </a:rPr>
                <a:t>115026/458412</a:t>
              </a:r>
              <a:endParaRPr lang="ru-RU" sz="800" b="1" kern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1" name="Скругленный прямоугольник 190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192" name="TextBox 23"/>
            <p:cNvSpPr txBox="1"/>
            <p:nvPr/>
          </p:nvSpPr>
          <p:spPr>
            <a:xfrm>
              <a:off x="-713780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3" name="TextBox 23"/>
            <p:cNvSpPr txBox="1"/>
            <p:nvPr/>
          </p:nvSpPr>
          <p:spPr>
            <a:xfrm>
              <a:off x="-324718" y="7984210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4" name="Группа 193"/>
          <p:cNvGrpSpPr/>
          <p:nvPr/>
        </p:nvGrpSpPr>
        <p:grpSpPr>
          <a:xfrm>
            <a:off x="551384" y="3833550"/>
            <a:ext cx="1790226" cy="768540"/>
            <a:chOff x="-1140157" y="7474624"/>
            <a:chExt cx="1790226" cy="768540"/>
          </a:xfrm>
        </p:grpSpPr>
        <p:sp>
          <p:nvSpPr>
            <p:cNvPr id="195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0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Западный УО</a:t>
              </a:r>
            </a:p>
          </p:txBody>
        </p:sp>
        <p:sp>
          <p:nvSpPr>
            <p:cNvPr id="196" name="Прямоугольник 195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700" b="1" kern="0" dirty="0" smtClean="0">
                  <a:latin typeface="Times New Roman" pitchFamily="18" charset="0"/>
                  <a:cs typeface="Times New Roman" pitchFamily="18" charset="0"/>
                </a:rPr>
                <a:t>7063,7/2394</a:t>
              </a:r>
              <a:endParaRPr lang="ru-RU" sz="700" b="1" kern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7" name="Прямоугольник 196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kern="0" dirty="0" smtClean="0">
                  <a:latin typeface="Times New Roman" pitchFamily="18" charset="0"/>
                  <a:cs typeface="Times New Roman" pitchFamily="18" charset="0"/>
                </a:rPr>
                <a:t>105401/542225</a:t>
              </a:r>
              <a:endParaRPr lang="ru-RU" sz="800" b="1" kern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8" name="Скругленный прямоугольник 197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199" name="TextBox 23"/>
            <p:cNvSpPr txBox="1"/>
            <p:nvPr/>
          </p:nvSpPr>
          <p:spPr>
            <a:xfrm>
              <a:off x="-713780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0" name="TextBox 23"/>
            <p:cNvSpPr txBox="1"/>
            <p:nvPr/>
          </p:nvSpPr>
          <p:spPr>
            <a:xfrm>
              <a:off x="-324718" y="7984210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1" name="Группа 200"/>
          <p:cNvGrpSpPr/>
          <p:nvPr/>
        </p:nvGrpSpPr>
        <p:grpSpPr>
          <a:xfrm>
            <a:off x="551384" y="4772893"/>
            <a:ext cx="1790226" cy="768540"/>
            <a:chOff x="-1140157" y="7474624"/>
            <a:chExt cx="1790226" cy="768540"/>
          </a:xfrm>
        </p:grpSpPr>
        <p:sp>
          <p:nvSpPr>
            <p:cNvPr id="202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0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Южный УО</a:t>
              </a:r>
            </a:p>
          </p:txBody>
        </p:sp>
        <p:sp>
          <p:nvSpPr>
            <p:cNvPr id="203" name="Прямоугольник 202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700" b="1" kern="0" dirty="0" smtClean="0">
                  <a:latin typeface="Times New Roman" pitchFamily="18" charset="0"/>
                  <a:cs typeface="Times New Roman" pitchFamily="18" charset="0"/>
                </a:rPr>
                <a:t>9069,74/2048</a:t>
              </a:r>
              <a:endParaRPr lang="ru-RU" sz="700" b="1" kern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4" name="Прямоугольник 203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kern="0" dirty="0" smtClean="0">
                  <a:latin typeface="Times New Roman" pitchFamily="18" charset="0"/>
                  <a:cs typeface="Times New Roman" pitchFamily="18" charset="0"/>
                </a:rPr>
                <a:t>89805/446479,3</a:t>
              </a:r>
              <a:endParaRPr lang="ru-RU" sz="800" b="1" kern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" name="Скругленный прямоугольник 204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206" name="TextBox 23"/>
            <p:cNvSpPr txBox="1"/>
            <p:nvPr/>
          </p:nvSpPr>
          <p:spPr>
            <a:xfrm>
              <a:off x="-713780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7" name="TextBox 23"/>
            <p:cNvSpPr txBox="1"/>
            <p:nvPr/>
          </p:nvSpPr>
          <p:spPr>
            <a:xfrm>
              <a:off x="-324718" y="7984210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8" name="Группа 207"/>
          <p:cNvGrpSpPr/>
          <p:nvPr/>
        </p:nvGrpSpPr>
        <p:grpSpPr>
          <a:xfrm>
            <a:off x="551384" y="5712235"/>
            <a:ext cx="1790226" cy="768540"/>
            <a:chOff x="-1140157" y="7474624"/>
            <a:chExt cx="1790226" cy="768540"/>
          </a:xfrm>
        </p:grpSpPr>
        <p:sp>
          <p:nvSpPr>
            <p:cNvPr id="209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kern="0" noProof="0" dirty="0" smtClean="0">
                  <a:solidFill>
                    <a:srgbClr val="000000"/>
                  </a:solidFill>
                </a:rPr>
                <a:t>МО г. Екатеринбург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0" name="Прямоугольник 209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b="1" kern="0" dirty="0" smtClean="0">
                  <a:latin typeface="Times New Roman" pitchFamily="18" charset="0"/>
                  <a:cs typeface="Times New Roman" pitchFamily="18" charset="0"/>
                </a:rPr>
                <a:t>6872/1741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1" name="Прямоугольник 210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31249/1525663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2" name="Скругленный прямоугольник 211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213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4" name="TextBox 23"/>
            <p:cNvSpPr txBox="1"/>
            <p:nvPr/>
          </p:nvSpPr>
          <p:spPr>
            <a:xfrm>
              <a:off x="-364707" y="7980907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314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2988"/>
            <a:ext cx="12148312" cy="6135011"/>
          </a:xfrm>
          <a:prstGeom prst="rect">
            <a:avLst/>
          </a:prstGeom>
        </p:spPr>
      </p:pic>
      <p:sp>
        <p:nvSpPr>
          <p:cNvPr id="7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АНОМАЛЬНО ХОЛОДНОЙ ПОГОДЕ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01.01.2024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4" name="Группа 193"/>
          <p:cNvGrpSpPr/>
          <p:nvPr/>
        </p:nvGrpSpPr>
        <p:grpSpPr>
          <a:xfrm>
            <a:off x="8616280" y="659517"/>
            <a:ext cx="4161798" cy="5356643"/>
            <a:chOff x="7765300" y="4457439"/>
            <a:chExt cx="3015666" cy="3743622"/>
          </a:xfrm>
        </p:grpSpPr>
        <p:grpSp>
          <p:nvGrpSpPr>
            <p:cNvPr id="195" name="Группа 194"/>
            <p:cNvGrpSpPr/>
            <p:nvPr/>
          </p:nvGrpSpPr>
          <p:grpSpPr>
            <a:xfrm>
              <a:off x="7765300" y="4457439"/>
              <a:ext cx="3015666" cy="3743622"/>
              <a:chOff x="6897578" y="4082211"/>
              <a:chExt cx="2681768" cy="2764039"/>
            </a:xfrm>
          </p:grpSpPr>
          <p:sp>
            <p:nvSpPr>
              <p:cNvPr id="197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198" name="Группа 197"/>
              <p:cNvGrpSpPr/>
              <p:nvPr/>
            </p:nvGrpSpPr>
            <p:grpSpPr>
              <a:xfrm>
                <a:off x="6897578" y="4082211"/>
                <a:ext cx="2681768" cy="2764039"/>
                <a:chOff x="9401429" y="1559479"/>
                <a:chExt cx="3068774" cy="5253681"/>
              </a:xfrm>
            </p:grpSpPr>
            <p:grpSp>
              <p:nvGrpSpPr>
                <p:cNvPr id="203" name="Группа 202"/>
                <p:cNvGrpSpPr/>
                <p:nvPr/>
              </p:nvGrpSpPr>
              <p:grpSpPr>
                <a:xfrm>
                  <a:off x="9401429" y="1559479"/>
                  <a:ext cx="3068774" cy="5253681"/>
                  <a:chOff x="6759623" y="3727167"/>
                  <a:chExt cx="2499277" cy="3113013"/>
                </a:xfrm>
              </p:grpSpPr>
              <p:sp>
                <p:nvSpPr>
                  <p:cNvPr id="208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835969" y="5818315"/>
                    <a:ext cx="204793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1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21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12" name="TextBox 10"/>
                  <p:cNvSpPr txBox="1"/>
                  <p:nvPr/>
                </p:nvSpPr>
                <p:spPr>
                  <a:xfrm>
                    <a:off x="6785475" y="6585394"/>
                    <a:ext cx="591514" cy="143091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Южный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13" name="Полилиния 212"/>
                  <p:cNvSpPr/>
                  <p:nvPr/>
                </p:nvSpPr>
                <p:spPr>
                  <a:xfrm>
                    <a:off x="6953337" y="5850709"/>
                    <a:ext cx="222216" cy="165051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4" name="Прямоугольник 213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215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81232" y="6558997"/>
                    <a:ext cx="1831079" cy="16453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управленческий округ (МО)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16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10218" y="4418277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1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21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15361" y="4012555"/>
                    <a:ext cx="2143539" cy="16453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 </a:t>
                    </a:r>
                    <a:r>
                      <a:rPr lang="ru-RU" altLang="ru-RU" sz="100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температура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воздуха, градусы (С)</a:t>
                    </a:r>
                  </a:p>
                </p:txBody>
              </p:sp>
            </p:grpSp>
            <p:sp>
              <p:nvSpPr>
                <p:cNvPr id="204" name="Скругленный прямоугольник 203"/>
                <p:cNvSpPr/>
                <p:nvPr/>
              </p:nvSpPr>
              <p:spPr>
                <a:xfrm>
                  <a:off x="9463075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205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9519757" y="5966534"/>
                  <a:ext cx="2465414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206" name="Прямоугольник 205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20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45708" y="5648363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199" name="Text Box 97"/>
              <p:cNvSpPr txBox="1">
                <a:spLocks noChangeArrowheads="1"/>
              </p:cNvSpPr>
              <p:nvPr/>
            </p:nvSpPr>
            <p:spPr bwMode="auto">
              <a:xfrm>
                <a:off x="7347238" y="5362179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200" name="TextBox 23"/>
              <p:cNvSpPr txBox="1"/>
              <p:nvPr/>
            </p:nvSpPr>
            <p:spPr>
              <a:xfrm>
                <a:off x="6991196" y="5376988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201" name="TextBox 23"/>
              <p:cNvSpPr txBox="1"/>
              <p:nvPr/>
            </p:nvSpPr>
            <p:spPr>
              <a:xfrm>
                <a:off x="6995297" y="5513448"/>
                <a:ext cx="314725" cy="127051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2" name="Text Box 97"/>
              <p:cNvSpPr txBox="1">
                <a:spLocks noChangeArrowheads="1"/>
              </p:cNvSpPr>
              <p:nvPr/>
            </p:nvSpPr>
            <p:spPr bwMode="auto">
              <a:xfrm>
                <a:off x="7395171" y="5514501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196" name="Рисунок 19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61176" y="5003121"/>
              <a:ext cx="649048" cy="1206564"/>
            </a:xfrm>
            <a:prstGeom prst="rect">
              <a:avLst/>
            </a:prstGeom>
          </p:spPr>
        </p:pic>
      </p:grpSp>
      <p:pic>
        <p:nvPicPr>
          <p:cNvPr id="219" name="Рисунок 2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245" y="3916950"/>
            <a:ext cx="374102" cy="295661"/>
          </a:xfrm>
          <a:prstGeom prst="rect">
            <a:avLst/>
          </a:prstGeom>
        </p:spPr>
      </p:pic>
      <p:sp>
        <p:nvSpPr>
          <p:cNvPr id="220" name="Прямоугольник 219"/>
          <p:cNvSpPr/>
          <p:nvPr/>
        </p:nvSpPr>
        <p:spPr>
          <a:xfrm>
            <a:off x="8882245" y="3807174"/>
            <a:ext cx="29949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количество подразделений ПСЧ</a:t>
            </a:r>
            <a:endParaRPr lang="ru-RU" altLang="ru-RU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1" name="Рисунок 2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8606" y="964135"/>
            <a:ext cx="2710630" cy="177748"/>
          </a:xfrm>
          <a:prstGeom prst="rect">
            <a:avLst/>
          </a:prstGeom>
        </p:spPr>
      </p:pic>
      <p:pic>
        <p:nvPicPr>
          <p:cNvPr id="222" name="Рисунок 2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09872" y="3663348"/>
            <a:ext cx="296551" cy="264778"/>
          </a:xfrm>
          <a:prstGeom prst="rect">
            <a:avLst/>
          </a:prstGeom>
        </p:spPr>
      </p:pic>
      <p:sp>
        <p:nvSpPr>
          <p:cNvPr id="223" name="Text Box 97"/>
          <p:cNvSpPr txBox="1">
            <a:spLocks noChangeArrowheads="1"/>
          </p:cNvSpPr>
          <p:nvPr/>
        </p:nvSpPr>
        <p:spPr bwMode="auto">
          <a:xfrm>
            <a:off x="9196838" y="3635961"/>
            <a:ext cx="2181751" cy="250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989" tIns="47996" rIns="95989" bIns="47996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altLang="ru-RU" sz="1000" b="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ПСЧ</a:t>
            </a:r>
            <a:endParaRPr lang="ru-RU" altLang="ru-RU" sz="1000" b="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Rectangle 152"/>
          <p:cNvSpPr>
            <a:spLocks noChangeArrowheads="1"/>
          </p:cNvSpPr>
          <p:nvPr/>
        </p:nvSpPr>
        <p:spPr bwMode="auto">
          <a:xfrm>
            <a:off x="10454066" y="6309320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  <a:endParaRPr lang="ru-RU" altLang="ru-RU" sz="7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.12.2023</a:t>
            </a:r>
            <a:endParaRPr lang="ru-RU" altLang="ru-RU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Чудиновская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Н.В.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346-1279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0" name="Группа 79"/>
          <p:cNvGrpSpPr/>
          <p:nvPr/>
        </p:nvGrpSpPr>
        <p:grpSpPr>
          <a:xfrm>
            <a:off x="551384" y="1015521"/>
            <a:ext cx="1790226" cy="768540"/>
            <a:chOff x="-1140157" y="7474624"/>
            <a:chExt cx="1790226" cy="768540"/>
          </a:xfrm>
        </p:grpSpPr>
        <p:sp>
          <p:nvSpPr>
            <p:cNvPr id="81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0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Северный УО</a:t>
              </a:r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700" b="1" kern="0" dirty="0" smtClean="0">
                  <a:latin typeface="Times New Roman" pitchFamily="18" charset="0"/>
                  <a:cs typeface="Times New Roman" pitchFamily="18" charset="0"/>
                </a:rPr>
                <a:t>6905,86/1875</a:t>
              </a:r>
              <a:endParaRPr lang="ru-RU" sz="700" b="1" kern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" name="Прямоугольник 111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kern="0" dirty="0" smtClean="0">
                  <a:latin typeface="Times New Roman" pitchFamily="18" charset="0"/>
                  <a:cs typeface="Times New Roman" pitchFamily="18" charset="0"/>
                </a:rPr>
                <a:t>53022/451696</a:t>
              </a:r>
              <a:endParaRPr lang="ru-RU" sz="800" b="1" kern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" name="Скругленный прямоугольник 112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114" name="TextBox 23"/>
            <p:cNvSpPr txBox="1"/>
            <p:nvPr/>
          </p:nvSpPr>
          <p:spPr>
            <a:xfrm>
              <a:off x="-713780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5" name="TextBox 23"/>
            <p:cNvSpPr txBox="1"/>
            <p:nvPr/>
          </p:nvSpPr>
          <p:spPr>
            <a:xfrm>
              <a:off x="-324718" y="7984210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17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6" name="Группа 115"/>
          <p:cNvGrpSpPr/>
          <p:nvPr/>
        </p:nvGrpSpPr>
        <p:grpSpPr>
          <a:xfrm>
            <a:off x="551384" y="1954864"/>
            <a:ext cx="1790226" cy="768540"/>
            <a:chOff x="-1140157" y="7474624"/>
            <a:chExt cx="1790226" cy="768540"/>
          </a:xfrm>
        </p:grpSpPr>
        <p:sp>
          <p:nvSpPr>
            <p:cNvPr id="117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0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Горнозаводской УО</a:t>
              </a:r>
            </a:p>
          </p:txBody>
        </p:sp>
        <p:sp>
          <p:nvSpPr>
            <p:cNvPr id="118" name="Прямоугольник 117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700" b="1" kern="0" dirty="0" smtClean="0">
                  <a:latin typeface="Times New Roman" pitchFamily="18" charset="0"/>
                  <a:cs typeface="Times New Roman" pitchFamily="18" charset="0"/>
                </a:rPr>
                <a:t>6497,46/1913</a:t>
              </a:r>
              <a:endParaRPr lang="ru-RU" sz="700" b="1" kern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9" name="Прямоугольник 118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kern="0" dirty="0" smtClean="0">
                  <a:latin typeface="Times New Roman" pitchFamily="18" charset="0"/>
                  <a:cs typeface="Times New Roman" pitchFamily="18" charset="0"/>
                </a:rPr>
                <a:t>61779/310212</a:t>
              </a:r>
              <a:endParaRPr lang="ru-RU" sz="800" b="1" kern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0" name="Скругленный прямоугольник 119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121" name="TextBox 23"/>
            <p:cNvSpPr txBox="1"/>
            <p:nvPr/>
          </p:nvSpPr>
          <p:spPr>
            <a:xfrm>
              <a:off x="-713780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2" name="TextBox 23"/>
            <p:cNvSpPr txBox="1"/>
            <p:nvPr/>
          </p:nvSpPr>
          <p:spPr>
            <a:xfrm>
              <a:off x="-324718" y="7984210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17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3" name="Группа 122"/>
          <p:cNvGrpSpPr/>
          <p:nvPr/>
        </p:nvGrpSpPr>
        <p:grpSpPr>
          <a:xfrm>
            <a:off x="551384" y="2894207"/>
            <a:ext cx="1790226" cy="768540"/>
            <a:chOff x="-1140157" y="7474624"/>
            <a:chExt cx="1790226" cy="768540"/>
          </a:xfrm>
        </p:grpSpPr>
        <p:sp>
          <p:nvSpPr>
            <p:cNvPr id="124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0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Восточный УО</a:t>
              </a:r>
            </a:p>
          </p:txBody>
        </p:sp>
        <p:sp>
          <p:nvSpPr>
            <p:cNvPr id="125" name="Прямоугольник 124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700" b="1" kern="0" dirty="0" smtClean="0">
                  <a:latin typeface="Times New Roman" pitchFamily="18" charset="0"/>
                  <a:cs typeface="Times New Roman" pitchFamily="18" charset="0"/>
                </a:rPr>
                <a:t>23059,9/9694</a:t>
              </a:r>
              <a:endParaRPr lang="ru-RU" sz="700" b="1" kern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" name="Прямоугольник 133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kern="0" dirty="0" smtClean="0">
                  <a:latin typeface="Times New Roman" pitchFamily="18" charset="0"/>
                  <a:cs typeface="Times New Roman" pitchFamily="18" charset="0"/>
                </a:rPr>
                <a:t>115026/458412</a:t>
              </a:r>
              <a:endParaRPr lang="ru-RU" sz="800" b="1" kern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5" name="Скругленный прямоугольник 134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136" name="TextBox 23"/>
            <p:cNvSpPr txBox="1"/>
            <p:nvPr/>
          </p:nvSpPr>
          <p:spPr>
            <a:xfrm>
              <a:off x="-713780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7" name="TextBox 23"/>
            <p:cNvSpPr txBox="1"/>
            <p:nvPr/>
          </p:nvSpPr>
          <p:spPr>
            <a:xfrm>
              <a:off x="-324718" y="7984210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0" name="Группа 139"/>
          <p:cNvGrpSpPr/>
          <p:nvPr/>
        </p:nvGrpSpPr>
        <p:grpSpPr>
          <a:xfrm>
            <a:off x="551384" y="3833550"/>
            <a:ext cx="1790226" cy="768540"/>
            <a:chOff x="-1140157" y="7474624"/>
            <a:chExt cx="1790226" cy="768540"/>
          </a:xfrm>
        </p:grpSpPr>
        <p:sp>
          <p:nvSpPr>
            <p:cNvPr id="141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0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Западный УО</a:t>
              </a:r>
            </a:p>
          </p:txBody>
        </p:sp>
        <p:sp>
          <p:nvSpPr>
            <p:cNvPr id="142" name="Прямоугольник 141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700" b="1" kern="0" dirty="0" smtClean="0">
                  <a:latin typeface="Times New Roman" pitchFamily="18" charset="0"/>
                  <a:cs typeface="Times New Roman" pitchFamily="18" charset="0"/>
                </a:rPr>
                <a:t>7063,7/2394</a:t>
              </a:r>
              <a:endParaRPr lang="ru-RU" sz="700" b="1" kern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" name="Прямоугольник 142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kern="0" dirty="0" smtClean="0">
                  <a:latin typeface="Times New Roman" pitchFamily="18" charset="0"/>
                  <a:cs typeface="Times New Roman" pitchFamily="18" charset="0"/>
                </a:rPr>
                <a:t>105401/542225</a:t>
              </a:r>
              <a:endParaRPr lang="ru-RU" sz="800" b="1" kern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4" name="Скругленный прямоугольник 143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145" name="TextBox 23"/>
            <p:cNvSpPr txBox="1"/>
            <p:nvPr/>
          </p:nvSpPr>
          <p:spPr>
            <a:xfrm>
              <a:off x="-713780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9" name="TextBox 23"/>
            <p:cNvSpPr txBox="1"/>
            <p:nvPr/>
          </p:nvSpPr>
          <p:spPr>
            <a:xfrm>
              <a:off x="-324718" y="7984210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0" name="Группа 149"/>
          <p:cNvGrpSpPr/>
          <p:nvPr/>
        </p:nvGrpSpPr>
        <p:grpSpPr>
          <a:xfrm>
            <a:off x="551384" y="4772893"/>
            <a:ext cx="1790226" cy="768540"/>
            <a:chOff x="-1140157" y="7474624"/>
            <a:chExt cx="1790226" cy="768540"/>
          </a:xfrm>
        </p:grpSpPr>
        <p:sp>
          <p:nvSpPr>
            <p:cNvPr id="151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0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Южный УО</a:t>
              </a:r>
            </a:p>
          </p:txBody>
        </p:sp>
        <p:sp>
          <p:nvSpPr>
            <p:cNvPr id="152" name="Прямоугольник 151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700" b="1" kern="0" dirty="0" smtClean="0">
                  <a:latin typeface="Times New Roman" pitchFamily="18" charset="0"/>
                  <a:cs typeface="Times New Roman" pitchFamily="18" charset="0"/>
                </a:rPr>
                <a:t>9069,74/2048</a:t>
              </a:r>
              <a:endParaRPr lang="ru-RU" sz="700" b="1" kern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" name="Прямоугольник 152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kern="0" dirty="0" smtClean="0">
                  <a:latin typeface="Times New Roman" pitchFamily="18" charset="0"/>
                  <a:cs typeface="Times New Roman" pitchFamily="18" charset="0"/>
                </a:rPr>
                <a:t>89805/446479,3</a:t>
              </a:r>
              <a:endParaRPr lang="ru-RU" sz="800" b="1" kern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4" name="Скругленный прямоугольник 153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155" name="TextBox 23"/>
            <p:cNvSpPr txBox="1"/>
            <p:nvPr/>
          </p:nvSpPr>
          <p:spPr>
            <a:xfrm>
              <a:off x="-713780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6" name="TextBox 23"/>
            <p:cNvSpPr txBox="1"/>
            <p:nvPr/>
          </p:nvSpPr>
          <p:spPr>
            <a:xfrm>
              <a:off x="-324718" y="7984210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7" name="Группа 156"/>
          <p:cNvGrpSpPr/>
          <p:nvPr/>
        </p:nvGrpSpPr>
        <p:grpSpPr>
          <a:xfrm>
            <a:off x="551384" y="5712235"/>
            <a:ext cx="1790226" cy="768540"/>
            <a:chOff x="-1140157" y="7474624"/>
            <a:chExt cx="1790226" cy="768540"/>
          </a:xfrm>
        </p:grpSpPr>
        <p:sp>
          <p:nvSpPr>
            <p:cNvPr id="158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kern="0" noProof="0" dirty="0" smtClean="0">
                  <a:solidFill>
                    <a:srgbClr val="000000"/>
                  </a:solidFill>
                </a:rPr>
                <a:t>МО г. Екатеринбург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" name="Прямоугольник 158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b="1" kern="0" dirty="0" smtClean="0">
                  <a:latin typeface="Times New Roman" pitchFamily="18" charset="0"/>
                  <a:cs typeface="Times New Roman" pitchFamily="18" charset="0"/>
                </a:rPr>
                <a:t>6872/1741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0" name="Прямоугольник 159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31249/1525663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1" name="Скругленный прямоугольник 160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162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3" name="TextBox 23"/>
            <p:cNvSpPr txBox="1"/>
            <p:nvPr/>
          </p:nvSpPr>
          <p:spPr>
            <a:xfrm>
              <a:off x="-364707" y="7980907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674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3596</TotalTime>
  <Words>307</Words>
  <Application>Microsoft Office PowerPoint</Application>
  <PresentationFormat>Широкоэкранный</PresentationFormat>
  <Paragraphs>124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ГИС</dc:creator>
  <cp:lastModifiedBy>Микулич Анастасия Константиновна</cp:lastModifiedBy>
  <cp:revision>545</cp:revision>
  <dcterms:created xsi:type="dcterms:W3CDTF">2022-03-05T11:09:38Z</dcterms:created>
  <dcterms:modified xsi:type="dcterms:W3CDTF">2023-12-31T12:00:15Z</dcterms:modified>
</cp:coreProperties>
</file>